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8" r:id="rId7"/>
    <p:sldId id="267" r:id="rId8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58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9BBE78FA-FE26-4CE9-8263-4DB18D2F0D4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2AF5CE2C-15EF-4D4E-8B33-C1D90259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5CE2C-15EF-4D4E-8B33-C1D90259E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5CE2C-15EF-4D4E-8B33-C1D90259E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2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5CE2C-15EF-4D4E-8B33-C1D90259E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text</a:t>
            </a:r>
          </a:p>
          <a:p>
            <a:pPr marL="174625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OSU Extension Master Gardeners are volunteer educators, neighbors, and on-the-ground researchers who serve their community with solid training in science-based, sustainable gardening and a love of lifelong learning.</a:t>
            </a:r>
          </a:p>
          <a:p>
            <a:pPr marL="174625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We are connected to Oregon State University and use both science and local knowledge to inform our community engagement, educational outreach, and horticultural expertise.</a:t>
            </a:r>
          </a:p>
          <a:p>
            <a:pPr marL="174625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We strive to make the resources of Oregon State University accessible to all members of our community. These resources include horticultural research findings, and publications to name a few.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5CE2C-15EF-4D4E-8B33-C1D90259E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5CE2C-15EF-4D4E-8B33-C1D90259E5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531" y="727662"/>
            <a:ext cx="9289210" cy="14688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4000" b="0" cap="none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63531" y="2840627"/>
            <a:ext cx="9185177" cy="582458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1D0DE4-DB3E-1165-B7B4-4218E718AE9C}"/>
              </a:ext>
            </a:extLst>
          </p:cNvPr>
          <p:cNvGrpSpPr/>
          <p:nvPr userDrawn="1"/>
        </p:nvGrpSpPr>
        <p:grpSpPr>
          <a:xfrm>
            <a:off x="3926543" y="4530568"/>
            <a:ext cx="5196018" cy="1895288"/>
            <a:chOff x="3926543" y="4530568"/>
            <a:chExt cx="5196018" cy="18952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A5A36C-A483-B03C-78B9-9DEEECD1D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8902" y="5060043"/>
              <a:ext cx="2463659" cy="8149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FD3FB2-CC18-41CB-6D73-44F08123F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6543" y="4530568"/>
              <a:ext cx="1873924" cy="1873924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4BDA78-E40C-8D6D-F1C8-E3A48F51F1BC}"/>
                </a:ext>
              </a:extLst>
            </p:cNvPr>
            <p:cNvCxnSpPr>
              <a:cxnSpLocks/>
            </p:cNvCxnSpPr>
            <p:nvPr/>
          </p:nvCxnSpPr>
          <p:spPr>
            <a:xfrm>
              <a:off x="6229684" y="4780055"/>
              <a:ext cx="0" cy="1645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22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6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AD9BB445-59C3-4B51-9237-1F7AC9B09F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7019" y="381000"/>
            <a:ext cx="4516155" cy="21336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algn="l">
              <a:lnSpc>
                <a:spcPct val="110000"/>
              </a:lnSpc>
            </a:pPr>
            <a:r>
              <a:rPr lang="en-US" sz="2200" dirty="0">
                <a:cs typeface="Segoe UI Semilight" panose="020B0402040204020203" pitchFamily="34" charset="0"/>
              </a:rPr>
              <a:t>Name</a:t>
            </a:r>
          </a:p>
          <a:p>
            <a:pPr algn="l">
              <a:lnSpc>
                <a:spcPct val="110000"/>
              </a:lnSpc>
            </a:pPr>
            <a:r>
              <a:rPr lang="en-US" sz="2200" dirty="0">
                <a:cs typeface="Segoe UI Semilight" panose="020B0402040204020203" pitchFamily="34" charset="0"/>
              </a:rPr>
              <a:t>lincolnmg@oregonstate.edu</a:t>
            </a:r>
          </a:p>
          <a:p>
            <a:pPr algn="l">
              <a:lnSpc>
                <a:spcPct val="110000"/>
              </a:lnSpc>
            </a:pPr>
            <a:r>
              <a:rPr lang="en-US" sz="2200" dirty="0">
                <a:cs typeface="Segoe UI Semilight" panose="020B0402040204020203" pitchFamily="34" charset="0"/>
              </a:rPr>
              <a:t>541-574-6534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A79E78D-3C84-F719-10AD-57F45359FA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9661" y="3291463"/>
            <a:ext cx="5506885" cy="3008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4660E78D-3F13-74D7-028A-5ED0ADBE5C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67019" y="3291464"/>
            <a:ext cx="5228740" cy="3008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360C1A-7F33-87BA-9988-A79DCED7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24" y="381000"/>
            <a:ext cx="5156564" cy="213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19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9754" y="1063328"/>
            <a:ext cx="5293826" cy="14688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4000" b="0" cap="none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0961" y="3102220"/>
            <a:ext cx="3471780" cy="582458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1403FE3-F57C-08FE-248D-30EDAF6A233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74774" y="553200"/>
            <a:ext cx="5197475" cy="575159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 dirty="0"/>
              <a:t>Cover photo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38CED2-A763-A81D-ECF8-F28EA6F078C6}"/>
              </a:ext>
            </a:extLst>
          </p:cNvPr>
          <p:cNvGrpSpPr/>
          <p:nvPr userDrawn="1"/>
        </p:nvGrpSpPr>
        <p:grpSpPr>
          <a:xfrm>
            <a:off x="6946955" y="4545792"/>
            <a:ext cx="4139792" cy="1468799"/>
            <a:chOff x="3926543" y="4530568"/>
            <a:chExt cx="5196018" cy="18952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A281D8-5F29-18FA-6E63-4AAAB1595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8902" y="5060043"/>
              <a:ext cx="2463659" cy="8149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A2F655-05B1-1E2C-249A-F10702B78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6543" y="4530568"/>
              <a:ext cx="1873924" cy="1873924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F524FB-60BD-165C-6E72-0F6B5BDFE791}"/>
                </a:ext>
              </a:extLst>
            </p:cNvPr>
            <p:cNvCxnSpPr>
              <a:cxnSpLocks/>
            </p:cNvCxnSpPr>
            <p:nvPr/>
          </p:nvCxnSpPr>
          <p:spPr>
            <a:xfrm>
              <a:off x="6229684" y="4780055"/>
              <a:ext cx="0" cy="1645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580675" y="0"/>
            <a:ext cx="5333999" cy="5943600"/>
          </a:xfrm>
          <a:prstGeom prst="rect">
            <a:avLst/>
          </a:prstGeom>
          <a:solidFill>
            <a:srgbClr val="FE8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516" y="2044390"/>
            <a:ext cx="4670833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34A1F-FBF2-D59F-C263-F4A5489E8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4" y="118987"/>
            <a:ext cx="1775558" cy="1775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AB5C2-C83C-F64E-01A4-6DE2FD4EA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4" y="118987"/>
            <a:ext cx="1775558" cy="1775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41551-1034-D1B7-8823-4670D8965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035" y="525082"/>
            <a:ext cx="2495550" cy="8246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474D8B-C797-5B7F-A57B-431D3F729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77" y="2044390"/>
            <a:ext cx="3252787" cy="3898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848F2E9-2F71-26DE-CFC1-9C41B1CC91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63745" y="2044390"/>
            <a:ext cx="3028255" cy="3898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BE353-F7DB-C196-3046-8A4100917570}"/>
              </a:ext>
            </a:extLst>
          </p:cNvPr>
          <p:cNvSpPr txBox="1"/>
          <p:nvPr userDrawn="1"/>
        </p:nvSpPr>
        <p:spPr>
          <a:xfrm>
            <a:off x="3892575" y="4585426"/>
            <a:ext cx="482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Lincoln County Master Gardener Assn.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www.orcoastmga.org</a:t>
            </a:r>
          </a:p>
        </p:txBody>
      </p:sp>
    </p:spTree>
    <p:extLst>
      <p:ext uri="{BB962C8B-B14F-4D97-AF65-F5344CB8AC3E}">
        <p14:creationId xmlns:p14="http://schemas.microsoft.com/office/powerpoint/2010/main" val="41621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00" y="511410"/>
            <a:ext cx="10214823" cy="8707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8986" y="1670057"/>
            <a:ext cx="10218537" cy="4177838"/>
          </a:xfrm>
        </p:spPr>
        <p:txBody>
          <a:bodyPr/>
          <a:lstStyle>
            <a:lvl1pPr marL="342900" indent="-342900">
              <a:spcBef>
                <a:spcPts val="1300"/>
              </a:spcBef>
              <a:buFont typeface="Arial" panose="020B0604020202020204" pitchFamily="34" charset="0"/>
              <a:buChar char="•"/>
              <a:defRPr sz="2400"/>
            </a:lvl1pPr>
            <a:lvl2pPr marL="800100" indent="-342900">
              <a:spcBef>
                <a:spcPts val="1100"/>
              </a:spcBef>
              <a:buFont typeface="Arial" panose="020B0604020202020204" pitchFamily="34" charset="0"/>
              <a:buChar char="•"/>
              <a:defRPr sz="2200"/>
            </a:lvl2pPr>
            <a:lvl3pPr marL="1200150" indent="-285750">
              <a:buFont typeface="Arial" panose="020B0604020202020204" pitchFamily="34" charset="0"/>
              <a:buChar char="•"/>
              <a:defRPr sz="2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933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00" y="511410"/>
            <a:ext cx="10214823" cy="870735"/>
          </a:xfrm>
          <a:noFill/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8986" y="1670057"/>
            <a:ext cx="10218537" cy="4177838"/>
          </a:xfrm>
        </p:spPr>
        <p:txBody>
          <a:bodyPr/>
          <a:lstStyle>
            <a:lvl1pPr marL="342900" indent="-342900">
              <a:spcBef>
                <a:spcPts val="1300"/>
              </a:spcBef>
              <a:buFont typeface="Arial" panose="020B0604020202020204" pitchFamily="34" charset="0"/>
              <a:buChar char="•"/>
              <a:defRPr sz="2400"/>
            </a:lvl1pPr>
            <a:lvl2pPr marL="800100" indent="-342900">
              <a:spcBef>
                <a:spcPts val="1100"/>
              </a:spcBef>
              <a:buFont typeface="Arial" panose="020B0604020202020204" pitchFamily="34" charset="0"/>
              <a:buChar char="•"/>
              <a:defRPr sz="2200"/>
            </a:lvl2pPr>
            <a:lvl3pPr marL="1200150" indent="-285750">
              <a:buFont typeface="Arial" panose="020B0604020202020204" pitchFamily="34" charset="0"/>
              <a:buChar char="•"/>
              <a:defRPr sz="2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34EC-5862-B936-6E2A-0D446B6341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1411236-2DD3-85C3-405D-187896499CA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57423" y="1990725"/>
            <a:ext cx="8911687" cy="4225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2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34EC-5862-B936-6E2A-0D446B63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1411236-2DD3-85C3-405D-187896499CA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57423" y="1990725"/>
            <a:ext cx="8911687" cy="4225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2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607" y="446088"/>
            <a:ext cx="4749137" cy="976312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0" y="406037"/>
            <a:ext cx="5181600" cy="5414963"/>
          </a:xfrm>
        </p:spPr>
        <p:txBody>
          <a:bodyPr anchor="ctr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607" y="1598613"/>
            <a:ext cx="474913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607" y="446088"/>
            <a:ext cx="4749137" cy="976312"/>
          </a:xfrm>
          <a:noFill/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0" y="406037"/>
            <a:ext cx="5181600" cy="5414963"/>
          </a:xfrm>
        </p:spPr>
        <p:txBody>
          <a:bodyPr anchor="ctr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607" y="1598613"/>
            <a:ext cx="474913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5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423" y="641362"/>
            <a:ext cx="8911687" cy="778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710" y="1759352"/>
            <a:ext cx="8915400" cy="424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1" r:id="rId2"/>
    <p:sldLayoutId id="2147483682" r:id="rId3"/>
    <p:sldLayoutId id="2147483686" r:id="rId4"/>
    <p:sldLayoutId id="2147483650" r:id="rId5"/>
    <p:sldLayoutId id="2147483685" r:id="rId6"/>
    <p:sldLayoutId id="2147483688" r:id="rId7"/>
    <p:sldLayoutId id="2147483656" r:id="rId8"/>
    <p:sldLayoutId id="2147483687" r:id="rId9"/>
    <p:sldLayoutId id="2147483654" r:id="rId10"/>
    <p:sldLayoutId id="2147483689" r:id="rId11"/>
    <p:sldLayoutId id="2147483655" r:id="rId12"/>
    <p:sldLayoutId id="214748368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95D2-1348-C659-365C-24D1904A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034DF-637C-4193-F085-318E2210E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66940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F309-6843-6196-2EB8-C6347A19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6C600-01C0-8BEA-C653-37A1F862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EB2098-91D3-5B9E-3E43-8D0D534E1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5293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3F7A57-EC5F-4D3E-B329-C7EB93FED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88D947-749B-FB61-C738-FA7E89689C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386C345-C33E-AFA3-F162-BB268D965F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82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7DE617-B133-948D-A0D7-0220DDE625F7}"/>
              </a:ext>
            </a:extLst>
          </p:cNvPr>
          <p:cNvGrpSpPr/>
          <p:nvPr/>
        </p:nvGrpSpPr>
        <p:grpSpPr>
          <a:xfrm>
            <a:off x="8194385" y="0"/>
            <a:ext cx="3997615" cy="6816079"/>
            <a:chOff x="8194385" y="-116575"/>
            <a:chExt cx="3997615" cy="6816079"/>
          </a:xfrm>
        </p:grpSpPr>
        <p:pic>
          <p:nvPicPr>
            <p:cNvPr id="2" name="Picture 1" descr="A picture containing sitting, dark, front, cat&#10;&#10;Description automatically generated">
              <a:extLst>
                <a:ext uri="{FF2B5EF4-FFF2-40B4-BE49-F238E27FC236}">
                  <a16:creationId xmlns:a16="http://schemas.microsoft.com/office/drawing/2014/main" id="{394E98A4-925F-4D3F-D1A8-5B0D956206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 flipV="1">
              <a:off x="8194385" y="3048"/>
              <a:ext cx="3997615" cy="5512067"/>
            </a:xfrm>
            <a:prstGeom prst="rect">
              <a:avLst/>
            </a:prstGeom>
          </p:spPr>
        </p:pic>
        <p:pic>
          <p:nvPicPr>
            <p:cNvPr id="3" name="Picture 2" descr="A picture containing sitting, dark, front, cat&#10;&#10;Description automatically generated">
              <a:extLst>
                <a:ext uri="{FF2B5EF4-FFF2-40B4-BE49-F238E27FC236}">
                  <a16:creationId xmlns:a16="http://schemas.microsoft.com/office/drawing/2014/main" id="{469E805E-51B6-BA46-E6BD-3E30BFD745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 amt="1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9050165" y="-116575"/>
              <a:ext cx="3141835" cy="6816079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C5763902-4D9A-6706-5251-D0A4E818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Gardener™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C7845FE-9399-1E6C-08FE-4AC60588F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10" y="1447463"/>
            <a:ext cx="8577752" cy="4303850"/>
          </a:xfrm>
          <a:noFill/>
        </p:spPr>
        <p:txBody>
          <a:bodyPr>
            <a:normAutofit/>
          </a:bodyPr>
          <a:lstStyle/>
          <a:p>
            <a:pPr marL="460375">
              <a:lnSpc>
                <a:spcPts val="2600"/>
              </a:lnSpc>
              <a:spcBef>
                <a:spcPts val="2500"/>
              </a:spcBef>
            </a:pPr>
            <a:r>
              <a:rPr lang="en-US" sz="2000" dirty="0"/>
              <a:t>Volunteers who are trained in science-based, sustainable gardening practices.</a:t>
            </a:r>
          </a:p>
          <a:p>
            <a:pPr marL="460375">
              <a:lnSpc>
                <a:spcPts val="2600"/>
              </a:lnSpc>
              <a:spcBef>
                <a:spcPts val="2500"/>
              </a:spcBef>
            </a:pPr>
            <a:r>
              <a:rPr lang="en-US" sz="2000" dirty="0"/>
              <a:t>We are connected to Oregon State University and use both science and local knowledge to inform our educational outreach.</a:t>
            </a:r>
          </a:p>
          <a:p>
            <a:pPr marL="460375">
              <a:lnSpc>
                <a:spcPts val="2600"/>
              </a:lnSpc>
              <a:spcBef>
                <a:spcPts val="2500"/>
              </a:spcBef>
            </a:pPr>
            <a:r>
              <a:rPr lang="en-US" sz="2000" dirty="0"/>
              <a:t>We strive to make the resources of Oregon State University accessible to all members of our community. </a:t>
            </a:r>
          </a:p>
          <a:p>
            <a:pPr marL="460375">
              <a:lnSpc>
                <a:spcPts val="2600"/>
              </a:lnSpc>
              <a:spcBef>
                <a:spcPts val="2500"/>
              </a:spcBef>
            </a:pPr>
            <a:r>
              <a:rPr lang="en-US" sz="2000" dirty="0"/>
              <a:t>These resources include horticultural research findings, and publications.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7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7E4B-21CE-2C56-BB90-B33A37BB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86" y="476240"/>
            <a:ext cx="10214823" cy="870735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E6EBCCD-314A-B2B2-24B7-EB76D2332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819781"/>
              </p:ext>
            </p:extLst>
          </p:nvPr>
        </p:nvGraphicFramePr>
        <p:xfrm>
          <a:off x="902676" y="1670050"/>
          <a:ext cx="924951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4755">
                  <a:extLst>
                    <a:ext uri="{9D8B030D-6E8A-4147-A177-3AD203B41FA5}">
                      <a16:colId xmlns:a16="http://schemas.microsoft.com/office/drawing/2014/main" val="2579692039"/>
                    </a:ext>
                  </a:extLst>
                </a:gridCol>
                <a:gridCol w="4624755">
                  <a:extLst>
                    <a:ext uri="{9D8B030D-6E8A-4147-A177-3AD203B41FA5}">
                      <a16:colId xmlns:a16="http://schemas.microsoft.com/office/drawing/2014/main" val="1611324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00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6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9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9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9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C4472A1-F86F-8BC5-9572-BBEC919C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B41B4EF-085A-A738-0A4F-5311366D4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F80084-FC54-42F2-9B3A-553D97B02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2923" y="380999"/>
            <a:ext cx="6189785" cy="2480187"/>
          </a:xfrm>
        </p:spPr>
        <p:txBody>
          <a:bodyPr>
            <a:normAutofit/>
          </a:bodyPr>
          <a:lstStyle/>
          <a:p>
            <a:r>
              <a:rPr lang="en-US" sz="2100" dirty="0"/>
              <a:t>Lincoln County Master </a:t>
            </a:r>
            <a:r>
              <a:rPr lang="en-US" sz="2100" dirty="0" err="1"/>
              <a:t>Gardener</a:t>
            </a:r>
            <a:r>
              <a:rPr lang="en-US" sz="1400" baseline="60000" dirty="0" err="1"/>
              <a:t>TM</a:t>
            </a:r>
            <a:r>
              <a:rPr lang="en-US" sz="2100" dirty="0"/>
              <a:t> Association</a:t>
            </a:r>
          </a:p>
          <a:p>
            <a:r>
              <a:rPr lang="en-US" sz="2100" dirty="0"/>
              <a:t>lincolnmg@oregonstate.edu</a:t>
            </a:r>
          </a:p>
          <a:p>
            <a:r>
              <a:rPr lang="en-US" sz="2100" dirty="0"/>
              <a:t>www.orcoastmga.org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381D8-DFFF-4518-A87C-2FF7F02C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24" y="381000"/>
            <a:ext cx="4346914" cy="21336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0" name="Picture Placeholder 11">
            <a:extLst>
              <a:ext uri="{FF2B5EF4-FFF2-40B4-BE49-F238E27FC236}">
                <a16:creationId xmlns:a16="http://schemas.microsoft.com/office/drawing/2014/main" id="{046477EF-877D-258E-D5AC-B544620804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8422" b="8422"/>
          <a:stretch/>
        </p:blipFill>
        <p:spPr>
          <a:xfrm>
            <a:off x="6667500" y="3290888"/>
            <a:ext cx="5227638" cy="3008312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F5FBC8D-31AE-505E-8CCB-4F26035AC2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749" b="9749"/>
          <a:stretch>
            <a:fillRect/>
          </a:stretch>
        </p:blipFill>
        <p:spPr>
          <a:xfrm>
            <a:off x="1009650" y="3290888"/>
            <a:ext cx="5507038" cy="30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61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MGA_template_2024" id="{739F89F2-1BE6-47F6-827C-FCF7A4A22653}" vid="{5BE54979-F9CE-4687-A3C5-20C87E7BEC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182</Words>
  <Application>Microsoft Office PowerPoint</Application>
  <PresentationFormat>Widescreen</PresentationFormat>
  <Paragraphs>21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Segoe UI Semilight</vt:lpstr>
      <vt:lpstr>Wingdings 3</vt:lpstr>
      <vt:lpstr>Wisp</vt:lpstr>
      <vt:lpstr>New Presentation</vt:lpstr>
      <vt:lpstr>PowerPoint Presentation</vt:lpstr>
      <vt:lpstr>PowerPoint Presentation</vt:lpstr>
      <vt:lpstr>Master Gardener™</vt:lpstr>
      <vt:lpstr>Resources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 Geyer</dc:creator>
  <cp:lastModifiedBy>Ann Geyer</cp:lastModifiedBy>
  <cp:revision>20</cp:revision>
  <cp:lastPrinted>2022-12-03T14:36:08Z</cp:lastPrinted>
  <dcterms:created xsi:type="dcterms:W3CDTF">2024-07-17T16:19:32Z</dcterms:created>
  <dcterms:modified xsi:type="dcterms:W3CDTF">2024-08-13T23:12:10Z</dcterms:modified>
</cp:coreProperties>
</file>